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6" r:id="rId10"/>
    <p:sldId id="268" r:id="rId11"/>
    <p:sldId id="278" r:id="rId12"/>
    <p:sldId id="279" r:id="rId13"/>
    <p:sldId id="269" r:id="rId14"/>
    <p:sldId id="280" r:id="rId15"/>
    <p:sldId id="270" r:id="rId16"/>
    <p:sldId id="281" r:id="rId17"/>
    <p:sldId id="282" r:id="rId18"/>
    <p:sldId id="283" r:id="rId19"/>
    <p:sldId id="277" r:id="rId20"/>
    <p:sldId id="284" r:id="rId21"/>
    <p:sldId id="276" r:id="rId22"/>
    <p:sldId id="285" r:id="rId23"/>
    <p:sldId id="286" r:id="rId24"/>
    <p:sldId id="288" r:id="rId25"/>
    <p:sldId id="289" r:id="rId26"/>
    <p:sldId id="290" r:id="rId27"/>
    <p:sldId id="291" r:id="rId28"/>
    <p:sldId id="275" r:id="rId29"/>
    <p:sldId id="292" r:id="rId30"/>
    <p:sldId id="293" r:id="rId31"/>
    <p:sldId id="274" r:id="rId32"/>
    <p:sldId id="294" r:id="rId33"/>
    <p:sldId id="273" r:id="rId34"/>
    <p:sldId id="304" r:id="rId35"/>
    <p:sldId id="272" r:id="rId36"/>
    <p:sldId id="295" r:id="rId37"/>
    <p:sldId id="296" r:id="rId38"/>
    <p:sldId id="271" r:id="rId39"/>
    <p:sldId id="297" r:id="rId40"/>
    <p:sldId id="299" r:id="rId41"/>
    <p:sldId id="300" r:id="rId42"/>
    <p:sldId id="303" r:id="rId43"/>
    <p:sldId id="302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5B1B4DA-E646-5948-8A75-0F00C6E7A5E7}">
          <p14:sldIdLst>
            <p14:sldId id="256"/>
            <p14:sldId id="260"/>
          </p14:sldIdLst>
        </p14:section>
        <p14:section name="Why is test automation a good idea?" id="{8E613933-D599-B841-B853-CDBE5477285D}">
          <p14:sldIdLst>
            <p14:sldId id="261"/>
            <p14:sldId id="262"/>
            <p14:sldId id="263"/>
            <p14:sldId id="264"/>
            <p14:sldId id="265"/>
            <p14:sldId id="267"/>
            <p14:sldId id="266"/>
          </p14:sldIdLst>
        </p14:section>
        <p14:section name="Can my team benefit?" id="{473E6D1B-E49F-6E40-9450-D65D6B0E9542}">
          <p14:sldIdLst>
            <p14:sldId id="268"/>
            <p14:sldId id="278"/>
            <p14:sldId id="279"/>
          </p14:sldIdLst>
        </p14:section>
        <p14:section name="How do I get started?" id="{122EBE52-68C9-064F-8AC1-9DD1A40E18CC}">
          <p14:sldIdLst>
            <p14:sldId id="269"/>
            <p14:sldId id="280"/>
          </p14:sldIdLst>
        </p14:section>
        <p14:section name="What should I automate?" id="{9EB6C9E9-11A6-1B40-93DE-AA3A65A1D395}">
          <p14:sldIdLst>
            <p14:sldId id="270"/>
            <p14:sldId id="281"/>
            <p14:sldId id="282"/>
            <p14:sldId id="283"/>
          </p14:sldIdLst>
        </p14:section>
        <p14:section name="Where does automation fit in our process?" id="{621AF110-45FE-2047-B266-B3F418F4247B}">
          <p14:sldIdLst>
            <p14:sldId id="277"/>
            <p14:sldId id="284"/>
          </p14:sldIdLst>
        </p14:section>
        <p14:section name="What solution and architectural changes am I driving?" id="{6EFF5365-7F47-6F46-83A5-916043B8C247}">
          <p14:sldIdLst>
            <p14:sldId id="276"/>
            <p14:sldId id="285"/>
            <p14:sldId id="286"/>
            <p14:sldId id="288"/>
            <p14:sldId id="289"/>
            <p14:sldId id="290"/>
            <p14:sldId id="291"/>
          </p14:sldIdLst>
        </p14:section>
        <p14:section name="How will I run my tests?" id="{6075BDBD-BF51-BC44-8C95-2E7B525C43D7}">
          <p14:sldIdLst>
            <p14:sldId id="275"/>
            <p14:sldId id="292"/>
            <p14:sldId id="293"/>
          </p14:sldIdLst>
        </p14:section>
        <p14:section name="What do I do with all of the data?" id="{0F215116-1D0D-0A42-9799-FDF7B54239FC}">
          <p14:sldIdLst>
            <p14:sldId id="274"/>
            <p14:sldId id="294"/>
          </p14:sldIdLst>
        </p14:section>
        <p14:section name="Do I always run all of my tests?" id="{B93FD36F-7CC0-4D44-8C36-692885499163}">
          <p14:sldIdLst>
            <p14:sldId id="273"/>
            <p14:sldId id="304"/>
          </p14:sldIdLst>
        </p14:section>
        <p14:section name="Do I need to keep all of of my tests forever?" id="{AF769FED-69C5-7B4E-B34C-E7B4756A80C2}">
          <p14:sldIdLst>
            <p14:sldId id="272"/>
            <p14:sldId id="295"/>
            <p14:sldId id="296"/>
          </p14:sldIdLst>
        </p14:section>
        <p14:section name="How will I know if I'm doing a good job" id="{6FA95608-5B95-7D46-9111-40D99B05A9B3}">
          <p14:sldIdLst>
            <p14:sldId id="271"/>
            <p14:sldId id="297"/>
            <p14:sldId id="299"/>
          </p14:sldIdLst>
        </p14:section>
        <p14:section name="Closing" id="{50EDA5A5-55DA-A64A-8EFA-0B92B825342C}">
          <p14:sldIdLst>
            <p14:sldId id="300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2"/>
    <p:restoredTop sz="94626"/>
  </p:normalViewPr>
  <p:slideViewPr>
    <p:cSldViewPr>
      <p:cViewPr varScale="1">
        <p:scale>
          <a:sx n="159" d="100"/>
          <a:sy n="159" d="100"/>
        </p:scale>
        <p:origin x="8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827C569-DA87-413C-93A4-01EAD647D22B}" type="datetimeFigureOut">
              <a:rPr lang="en-US"/>
              <a:pPr>
                <a:defRPr/>
              </a:pPr>
              <a:t>8/25/15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574E735-663E-49B0-9BE1-988DF4DD5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410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3400"/>
              <a:t>This is our test running environment needed to get the test run down to 12 hours.</a:t>
            </a:r>
          </a:p>
        </p:txBody>
      </p:sp>
    </p:spTree>
    <p:extLst>
      <p:ext uri="{BB962C8B-B14F-4D97-AF65-F5344CB8AC3E}">
        <p14:creationId xmlns:p14="http://schemas.microsoft.com/office/powerpoint/2010/main" val="55024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buClr>
                <a:srgbClr val="000000"/>
              </a:buClr>
              <a:defRPr sz="1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BDD is how we encode the failing ACCEPTANCE test</a:t>
            </a:r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beware of overconfidence in your test suite</a:t>
            </a:r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2825"/>
            <a:ext cx="7772400" cy="1755775"/>
          </a:xfrm>
        </p:spPr>
        <p:txBody>
          <a:bodyPr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8288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356350"/>
            <a:ext cx="45720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2015 Joint Technical Communities Conference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18288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69B348-DB46-46A2-863D-DE29F9889E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2400"/>
            <a:ext cx="3810000" cy="8013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27038"/>
            <a:ext cx="6477000" cy="79216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2015 Joint Technical Communities Conference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8389F-E0C2-47A7-9A8F-DCAC0F948E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27038"/>
            <a:ext cx="6477000" cy="79216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800600" y="1600200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2015 Joint Technical Communities Conference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EAAED-4B58-4D7D-A0BD-D217DE6CBF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27038"/>
            <a:ext cx="6477000" cy="79216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7EE79-3D84-470A-9F5B-01406B171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/>
          <a:lstStyle>
            <a:lvl1pPr defTabSz="410751">
              <a:defRPr sz="5625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/>
          <a:lstStyle>
            <a:lvl1pPr marL="312528" indent="-312528" defTabSz="410751">
              <a:spcBef>
                <a:spcPts val="2953"/>
              </a:spcBef>
              <a:buSzPct val="75000"/>
              <a:buFontTx/>
              <a:defRPr sz="2531"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FontTx/>
              <a:buChar char="•"/>
              <a:defRPr sz="2531"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indent="-312528" defTabSz="410751">
              <a:spcBef>
                <a:spcPts val="2953"/>
              </a:spcBef>
              <a:buSzPct val="75000"/>
              <a:buFontTx/>
              <a:defRPr sz="2531"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FontTx/>
              <a:buChar char="•"/>
              <a:defRPr sz="2531"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FontTx/>
              <a:buChar char="•"/>
              <a:defRPr sz="2531">
                <a:uFillTx/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 lIns="0" tIns="0" rIns="0" bIns="0"/>
          <a:lstStyle>
            <a:lvl1pPr defTabSz="410751">
              <a:defRPr sz="5625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2400"/>
            <a:ext cx="2792027" cy="6858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09800" y="427038"/>
            <a:ext cx="64770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0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FBBF6A-8F4E-4286-86D1-02C38F47B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hawn.wallace@centricconsulting.com" TargetMode="External"/><Relationship Id="rId4" Type="http://schemas.openxmlformats.org/officeDocument/2006/relationships/hyperlink" Target="http://www.shawnewallace.com/" TargetMode="External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" TargetMode="External"/><Relationship Id="rId4" Type="http://schemas.openxmlformats.org/officeDocument/2006/relationships/hyperlink" Target="http://www.pragprog.com/titles/achbd/the-rspec-book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lakhellesoy/cucumber/wik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STOP! You’re automating too much!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(and other tales from the field)</a:t>
            </a:r>
          </a:p>
        </p:txBody>
      </p:sp>
      <p:sp>
        <p:nvSpPr>
          <p:cNvPr id="614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Shawn Wallace</a:t>
            </a: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Senior Architect, Centric Consulting</a:t>
            </a:r>
          </a:p>
          <a:p>
            <a:pPr eaLnBrk="1" hangingPunct="1"/>
            <a:r>
              <a:rPr lang="en-US" sz="2000" dirty="0" smtClean="0">
                <a:latin typeface="Arial" charset="0"/>
                <a:cs typeface="Arial" charset="0"/>
              </a:rPr>
              <a:t>Session: E3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my team benefit?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my team benefit?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b="1" dirty="0" smtClean="0"/>
              <a:t>can</a:t>
            </a:r>
            <a:r>
              <a:rPr lang="en-US" dirty="0" smtClean="0"/>
              <a:t> improve design going forward</a:t>
            </a:r>
          </a:p>
          <a:p>
            <a:pPr marL="0" indent="0" algn="ctr">
              <a:buNone/>
            </a:pPr>
            <a:r>
              <a:rPr lang="en-US" dirty="0" smtClean="0"/>
              <a:t>If we </a:t>
            </a:r>
            <a:r>
              <a:rPr lang="en-US" b="1" dirty="0" smtClean="0"/>
              <a:t>remember</a:t>
            </a:r>
          </a:p>
          <a:p>
            <a:pPr marL="0" indent="0" algn="ctr">
              <a:buNone/>
            </a:pPr>
            <a:r>
              <a:rPr lang="en-US" dirty="0" smtClean="0"/>
              <a:t>The goal is writing </a:t>
            </a:r>
            <a:r>
              <a:rPr lang="en-US" b="1" dirty="0" smtClean="0"/>
              <a:t>working code</a:t>
            </a:r>
            <a:r>
              <a:rPr lang="en-US" dirty="0" smtClean="0"/>
              <a:t>/</a:t>
            </a:r>
            <a:r>
              <a:rPr lang="en-US" b="1" dirty="0" smtClean="0"/>
              <a:t>providing value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Test KEY use cases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Test defects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Test new features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should I automate?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 smtClean="0"/>
              <a:t>You are testing the </a:t>
            </a:r>
            <a:r>
              <a:rPr lang="en-US" b="1" dirty="0" smtClean="0"/>
              <a:t>behavior</a:t>
            </a:r>
            <a:r>
              <a:rPr lang="en-US" dirty="0" smtClean="0"/>
              <a:t> of your system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do you need to test to determine if your system is </a:t>
            </a:r>
            <a:r>
              <a:rPr lang="en-US" b="1" dirty="0" smtClean="0"/>
              <a:t>behaving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Regression is a side-effect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4800"/>
            <a:ext cx="5791200" cy="45852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453" y="5012248"/>
            <a:ext cx="7459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Don’t forget your </a:t>
            </a:r>
            <a:r>
              <a:rPr lang="en-US" sz="4000" smtClean="0"/>
              <a:t>testing triangle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76" y="1162050"/>
            <a:ext cx="5608224" cy="302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automate?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371600"/>
            <a:ext cx="1818239" cy="2819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457200" y="4191000"/>
            <a:ext cx="62440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Deliberately test your system at the physical boundaries.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Know what your system does and how it works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Collaborate! Collaborate! Collaborate!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does automation fit in with our process?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1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automation fit in with our process?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4600" y="4865769"/>
            <a:ext cx="665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BA120A"/>
                </a:solidFill>
                <a:latin typeface="Helvetica-Light" charset="0"/>
              </a:rPr>
              <a:t>We define our </a:t>
            </a:r>
            <a:r>
              <a:rPr lang="en-US" sz="2800" b="1" dirty="0" err="1" smtClean="0">
                <a:solidFill>
                  <a:srgbClr val="BA120A"/>
                </a:solidFill>
                <a:latin typeface="Helvetica-Bold" charset="0"/>
              </a:rPr>
              <a:t>Aceptance</a:t>
            </a:r>
            <a:r>
              <a:rPr lang="en-US" sz="2800" b="1" dirty="0" smtClean="0">
                <a:solidFill>
                  <a:srgbClr val="BA120A"/>
                </a:solidFill>
                <a:latin typeface="Helvetica-Bold" charset="0"/>
              </a:rPr>
              <a:t> </a:t>
            </a:r>
            <a:r>
              <a:rPr lang="en-US" sz="2800" b="1" dirty="0">
                <a:solidFill>
                  <a:srgbClr val="BA120A"/>
                </a:solidFill>
                <a:latin typeface="Helvetica-Bold" charset="0"/>
              </a:rPr>
              <a:t>Criteria</a:t>
            </a:r>
            <a:endParaRPr lang="en-US" sz="2800" dirty="0">
              <a:solidFill>
                <a:srgbClr val="BA120A"/>
              </a:solidFill>
              <a:latin typeface="Helvetica-Light" charset="0"/>
            </a:endParaRPr>
          </a:p>
          <a:p>
            <a:pPr algn="ctr"/>
            <a:r>
              <a:rPr lang="en-US" sz="2800" dirty="0">
                <a:solidFill>
                  <a:srgbClr val="BA120A"/>
                </a:solidFill>
                <a:latin typeface="Helvetica-Light" charset="0"/>
              </a:rPr>
              <a:t>AND</a:t>
            </a:r>
          </a:p>
          <a:p>
            <a:pPr algn="ctr"/>
            <a:r>
              <a:rPr lang="en-US" sz="2800" dirty="0">
                <a:solidFill>
                  <a:srgbClr val="BA120A"/>
                </a:solidFill>
                <a:latin typeface="Helvetica-Light" charset="0"/>
              </a:rPr>
              <a:t>Encode them as </a:t>
            </a:r>
            <a:r>
              <a:rPr lang="en-US" sz="2800" b="1" dirty="0">
                <a:solidFill>
                  <a:srgbClr val="BA120A"/>
                </a:solidFill>
                <a:latin typeface="Helvetica-Bold" charset="0"/>
              </a:rPr>
              <a:t>Acceptance Tests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47800"/>
            <a:ext cx="7696200" cy="33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solution and architectural dependencies am I driving?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6477000" cy="792162"/>
          </a:xfrm>
        </p:spPr>
        <p:txBody>
          <a:bodyPr/>
          <a:lstStyle/>
          <a:p>
            <a:r>
              <a:rPr lang="en-US" dirty="0" smtClean="0"/>
              <a:t>What technical changes am I driving?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Poorly designed or implemented systems tend to be hard to test</a:t>
            </a:r>
          </a:p>
          <a:p>
            <a:endParaRPr lang="en-US" dirty="0"/>
          </a:p>
          <a:p>
            <a:r>
              <a:rPr lang="en-US" dirty="0" smtClean="0"/>
              <a:t>Code under test might need to be refactored</a:t>
            </a:r>
          </a:p>
          <a:p>
            <a:endParaRPr lang="en-US" dirty="0"/>
          </a:p>
          <a:p>
            <a:r>
              <a:rPr lang="en-US" dirty="0" smtClean="0"/>
              <a:t>Test suite could be inefficient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81" y="3888581"/>
            <a:ext cx="3123979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in pain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Automated Functional Test</a:t>
            </a:r>
          </a:p>
          <a:p>
            <a:endParaRPr lang="en-US" dirty="0"/>
          </a:p>
          <a:p>
            <a:r>
              <a:rPr lang="en-US" dirty="0" smtClean="0"/>
              <a:t>5500+ Scenarios</a:t>
            </a:r>
          </a:p>
          <a:p>
            <a:endParaRPr lang="en-US" dirty="0"/>
          </a:p>
          <a:p>
            <a:r>
              <a:rPr lang="en-US" dirty="0" smtClean="0"/>
              <a:t>550+ Hours to Execute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5869403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426731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3466276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2665233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1864191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3190" y="26210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106314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254" y="5068361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5869403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426731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346627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2665233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1864191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1271" y="26210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106314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335" y="5068361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5869403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426731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346627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2665233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1864191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9353" y="26210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106314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5417" y="5068361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5869403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426731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346627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2665233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1864191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7434" y="26210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106314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498" y="5068361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5869403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426731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346627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2665233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1864191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5515" y="262106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1063148"/>
            <a:ext cx="518923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579" y="5068361"/>
            <a:ext cx="518923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5869403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426731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346627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2665233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1864191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3597" y="26210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106314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661" y="5068361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5869403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426731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346627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2665233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1864191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1678" y="26210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106314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7742" y="5068361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5824" y="4267318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5824" y="3466276"/>
            <a:ext cx="518922" cy="72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5824" y="2665233"/>
            <a:ext cx="518922" cy="72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5824" y="1864191"/>
            <a:ext cx="518922" cy="72649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596768" y="3099337"/>
            <a:ext cx="9465786" cy="58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defTabSz="457200">
              <a:defRPr sz="6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3200" dirty="0"/>
              <a:t>Automated Functional Test Running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  <p:transition spd="slow">
    <p:fade thruBlk="1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"/>
                            </p:stCondLst>
                            <p:childTnLst>
                              <p:par>
                                <p:cTn id="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"/>
                            </p:stCondLst>
                            <p:childTnLst>
                              <p:par>
                                <p:cTn id="1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"/>
                            </p:stCondLst>
                            <p:childTnLst>
                              <p:par>
                                <p:cTn id="1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0"/>
                            </p:stCondLst>
                            <p:childTnLst>
                              <p:par>
                                <p:cTn id="1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"/>
                            </p:stCondLst>
                            <p:childTnLst>
                              <p:par>
                                <p:cTn id="1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"/>
                            </p:stCondLst>
                            <p:childTnLst>
                              <p:par>
                                <p:cTn id="1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"/>
                            </p:stCondLst>
                            <p:childTnLst>
                              <p:par>
                                <p:cTn id="1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"/>
                            </p:stCondLst>
                            <p:childTnLst>
                              <p:par>
                                <p:cTn id="1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0"/>
                            </p:stCondLst>
                            <p:childTnLst>
                              <p:par>
                                <p:cTn id="1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0"/>
                            </p:stCondLst>
                            <p:childTnLst>
                              <p:par>
                                <p:cTn id="1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0"/>
                            </p:stCondLst>
                            <p:childTnLst>
                              <p:par>
                                <p:cTn id="1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"/>
                            </p:stCondLst>
                            <p:childTnLst>
                              <p:par>
                                <p:cTn id="18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0"/>
                            </p:stCondLst>
                            <p:childTnLst>
                              <p:par>
                                <p:cTn id="1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0"/>
                            </p:stCondLst>
                            <p:childTnLst>
                              <p:par>
                                <p:cTn id="1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0"/>
                            </p:stCondLst>
                            <p:childTnLst>
                              <p:par>
                                <p:cTn id="20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0"/>
                            </p:stCondLst>
                            <p:childTnLst>
                              <p:par>
                                <p:cTn id="2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0"/>
                            </p:stCondLst>
                            <p:childTnLst>
                              <p:par>
                                <p:cTn id="2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0"/>
                            </p:stCondLst>
                            <p:childTnLst>
                              <p:par>
                                <p:cTn id="2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0"/>
                            </p:stCondLst>
                            <p:childTnLst>
                              <p:par>
                                <p:cTn id="2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"/>
                            </p:stCondLst>
                            <p:childTnLst>
                              <p:par>
                                <p:cTn id="2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0"/>
                            </p:stCondLst>
                            <p:childTnLst>
                              <p:par>
                                <p:cTn id="2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0"/>
                            </p:stCondLst>
                            <p:childTnLst>
                              <p:par>
                                <p:cTn id="2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0"/>
                            </p:stCondLst>
                            <p:childTnLst>
                              <p:par>
                                <p:cTn id="2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0"/>
                            </p:stCondLst>
                            <p:childTnLst>
                              <p:par>
                                <p:cTn id="2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0"/>
                            </p:stCondLst>
                            <p:childTnLst>
                              <p:par>
                                <p:cTn id="2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0"/>
                            </p:stCondLst>
                            <p:childTnLst>
                              <p:par>
                                <p:cTn id="2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0"/>
                            </p:stCondLst>
                            <p:childTnLst>
                              <p:par>
                                <p:cTn id="28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0"/>
                            </p:stCondLst>
                            <p:childTnLst>
                              <p:par>
                                <p:cTn id="28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0"/>
                            </p:stCondLst>
                            <p:childTnLst>
                              <p:par>
                                <p:cTn id="2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0"/>
                            </p:stCondLst>
                            <p:childTnLst>
                              <p:par>
                                <p:cTn id="2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0"/>
                            </p:stCondLst>
                            <p:childTnLst>
                              <p:par>
                                <p:cTn id="30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  <p:bldP spid="151" grpId="0" animBg="1" advAuto="0"/>
      <p:bldP spid="152" grpId="0" animBg="1" advAuto="0"/>
      <p:bldP spid="153" grpId="0" animBg="1" advAuto="0"/>
      <p:bldP spid="154" grpId="0" animBg="1" advAuto="0"/>
      <p:bldP spid="155" grpId="0" animBg="1" advAuto="0"/>
      <p:bldP spid="156" grpId="0" animBg="1" advAuto="0"/>
      <p:bldP spid="157" grpId="0" animBg="1" advAuto="0"/>
      <p:bldP spid="158" grpId="0" animBg="1" advAuto="0"/>
      <p:bldP spid="159" grpId="0" animBg="1" advAuto="0"/>
      <p:bldP spid="160" grpId="0" animBg="1" advAuto="0"/>
      <p:bldP spid="161" grpId="0" animBg="1" advAuto="0"/>
      <p:bldP spid="162" grpId="0" animBg="1" advAuto="0"/>
      <p:bldP spid="163" grpId="0" animBg="1" advAuto="0"/>
      <p:bldP spid="164" grpId="0" animBg="1" advAuto="0"/>
      <p:bldP spid="165" grpId="0" animBg="1" advAuto="0"/>
      <p:bldP spid="166" grpId="0" animBg="1" advAuto="0"/>
      <p:bldP spid="167" grpId="0" animBg="1" advAuto="0"/>
      <p:bldP spid="168" grpId="0" animBg="1" advAuto="0"/>
      <p:bldP spid="169" grpId="0" animBg="1" advAuto="0"/>
      <p:bldP spid="170" grpId="0" animBg="1" advAuto="0"/>
      <p:bldP spid="171" grpId="0" animBg="1" advAuto="0"/>
      <p:bldP spid="172" grpId="0" animBg="1" advAuto="0"/>
      <p:bldP spid="173" grpId="0" animBg="1" advAuto="0"/>
      <p:bldP spid="174" grpId="0" animBg="1" advAuto="0"/>
      <p:bldP spid="175" grpId="0" animBg="1" advAuto="0"/>
      <p:bldP spid="176" grpId="0" animBg="1" advAuto="0"/>
      <p:bldP spid="177" grpId="0" animBg="1" advAuto="0"/>
      <p:bldP spid="178" grpId="0" animBg="1" advAuto="0"/>
      <p:bldP spid="179" grpId="0" animBg="1" advAuto="0"/>
      <p:bldP spid="180" grpId="0" animBg="1" advAuto="0"/>
      <p:bldP spid="181" grpId="0" animBg="1" advAuto="0"/>
      <p:bldP spid="182" grpId="0" animBg="1" advAuto="0"/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  <p:bldP spid="203" grpId="0" animBg="1" advAuto="0"/>
      <p:bldP spid="204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in pain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b="1" dirty="0" smtClean="0"/>
              <a:t>1 Team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 smtClean="0"/>
              <a:t>1.5 Years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 smtClean="0"/>
              <a:t>$1,000,000</a:t>
            </a:r>
            <a:endParaRPr lang="en-US" sz="4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 smtClean="0"/>
              <a:t>Test code </a:t>
            </a:r>
            <a:r>
              <a:rPr lang="en-US" sz="4000" b="1" dirty="0" smtClean="0"/>
              <a:t>IS</a:t>
            </a:r>
            <a:r>
              <a:rPr lang="en-US" sz="4000" dirty="0" smtClean="0"/>
              <a:t> code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Testing takes </a:t>
            </a:r>
            <a:r>
              <a:rPr lang="en-US" sz="4400" b="1" dirty="0"/>
              <a:t>time</a:t>
            </a:r>
            <a:r>
              <a:rPr lang="en-US" sz="4400" dirty="0"/>
              <a:t> and </a:t>
            </a:r>
            <a:r>
              <a:rPr lang="en-US" sz="4400" b="1" dirty="0"/>
              <a:t>resources</a:t>
            </a:r>
            <a:r>
              <a:rPr lang="en-US" sz="4400" dirty="0"/>
              <a:t> and requires a </a:t>
            </a:r>
            <a:r>
              <a:rPr lang="en-US" sz="4400" b="1" dirty="0"/>
              <a:t>skill-set</a:t>
            </a:r>
            <a:r>
              <a:rPr lang="en-US" sz="4400" dirty="0"/>
              <a:t> you might not have yet.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will I run my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jenkins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710" y="1895928"/>
            <a:ext cx="355401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378" y="5423155"/>
            <a:ext cx="4232673" cy="946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4790" y="1788772"/>
            <a:ext cx="2794993" cy="13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412" y="4051881"/>
            <a:ext cx="3750469" cy="759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2001" y="3722050"/>
            <a:ext cx="1125141" cy="11251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test automation a good idea?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8264"/>
            <a:ext cx="9144000" cy="5001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81000"/>
            <a:ext cx="6477000" cy="792162"/>
          </a:xfrm>
        </p:spPr>
        <p:txBody>
          <a:bodyPr/>
          <a:lstStyle/>
          <a:p>
            <a:r>
              <a:rPr lang="en-US" dirty="0" smtClean="0"/>
              <a:t>What do I do with all of the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Test automation generates a large volume of data…not all valuable</a:t>
            </a:r>
          </a:p>
          <a:p>
            <a:endParaRPr lang="en-US" dirty="0" smtClean="0"/>
          </a:p>
          <a:p>
            <a:r>
              <a:rPr lang="en-US" dirty="0" smtClean="0"/>
              <a:t>Need a way to store, filter, and make visible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4" y="3506472"/>
            <a:ext cx="3900232" cy="2243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34" y="109163"/>
            <a:ext cx="3339118" cy="2164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2062" y="238697"/>
            <a:ext cx="5357813" cy="270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19638" y="3213317"/>
            <a:ext cx="4665485" cy="3576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I always need to run all of my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308009" y="2218706"/>
            <a:ext cx="5089923" cy="1"/>
          </a:xfrm>
          <a:prstGeom prst="line">
            <a:avLst/>
          </a:prstGeom>
          <a:ln w="38100">
            <a:solidFill>
              <a:srgbClr val="F79646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2146" rIns="32146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1" name="Shape 241"/>
          <p:cNvSpPr/>
          <p:nvPr/>
        </p:nvSpPr>
        <p:spPr>
          <a:xfrm>
            <a:off x="2321719" y="3526109"/>
            <a:ext cx="5143500" cy="1"/>
          </a:xfrm>
          <a:prstGeom prst="line">
            <a:avLst/>
          </a:prstGeom>
          <a:ln w="38100">
            <a:solidFill>
              <a:srgbClr val="8064A2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2146" rIns="32146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2" name="Shape 242"/>
          <p:cNvSpPr/>
          <p:nvPr/>
        </p:nvSpPr>
        <p:spPr>
          <a:xfrm>
            <a:off x="2321719" y="4811984"/>
            <a:ext cx="5143500" cy="1"/>
          </a:xfrm>
          <a:prstGeom prst="line">
            <a:avLst/>
          </a:prstGeom>
          <a:ln w="38100">
            <a:solidFill>
              <a:srgbClr val="8064A2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2146" rIns="32146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3" name="Shape 243"/>
          <p:cNvSpPr/>
          <p:nvPr/>
        </p:nvSpPr>
        <p:spPr>
          <a:xfrm>
            <a:off x="1770045" y="1972343"/>
            <a:ext cx="1069810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sz="1266"/>
              <a:t>DEVELOPMENT</a:t>
            </a:r>
          </a:p>
        </p:txBody>
      </p:sp>
      <p:sp>
        <p:nvSpPr>
          <p:cNvPr id="244" name="Shape 244"/>
          <p:cNvSpPr/>
          <p:nvPr/>
        </p:nvSpPr>
        <p:spPr>
          <a:xfrm>
            <a:off x="1678781" y="4490515"/>
            <a:ext cx="964974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sz="1266"/>
              <a:t>PRODUCTION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1678781" y="3266422"/>
            <a:ext cx="738181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sz="1266"/>
              <a:t>MAINLINE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6460916" y="3601178"/>
            <a:ext cx="700158" cy="1178719"/>
            <a:chOff x="-1" y="0"/>
            <a:chExt cx="995778" cy="1676400"/>
          </a:xfrm>
        </p:grpSpPr>
        <p:sp>
          <p:nvSpPr>
            <p:cNvPr id="246" name="Shape 246"/>
            <p:cNvSpPr/>
            <p:nvPr/>
          </p:nvSpPr>
          <p:spPr>
            <a:xfrm flipH="1">
              <a:off x="-1" y="0"/>
              <a:ext cx="2" cy="1676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7" name="Shape 247"/>
            <p:cNvSpPr/>
            <p:nvPr/>
          </p:nvSpPr>
          <p:spPr>
            <a:xfrm>
              <a:off x="292727" y="674689"/>
              <a:ext cx="703050" cy="369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146" tIns="32146" rIns="32146" bIns="32146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rPr sz="1266"/>
                <a:t>Merge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4278694" y="2315303"/>
            <a:ext cx="628778" cy="1178719"/>
            <a:chOff x="-1" y="0"/>
            <a:chExt cx="894262" cy="1676400"/>
          </a:xfrm>
        </p:grpSpPr>
        <p:sp>
          <p:nvSpPr>
            <p:cNvPr id="249" name="Shape 249"/>
            <p:cNvSpPr/>
            <p:nvPr/>
          </p:nvSpPr>
          <p:spPr>
            <a:xfrm flipH="1">
              <a:off x="-1" y="0"/>
              <a:ext cx="2" cy="1676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2146" tIns="32146" rIns="32146" bIns="32146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1210" y="643821"/>
              <a:ext cx="703051" cy="369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146" tIns="32146" rIns="32146" bIns="32146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rPr sz="1266"/>
                <a:t>Merge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3235226" y="1628418"/>
            <a:ext cx="2516491" cy="412771"/>
            <a:chOff x="119572" y="126447"/>
            <a:chExt cx="3579007" cy="587051"/>
          </a:xfrm>
        </p:grpSpPr>
        <p:sp>
          <p:nvSpPr>
            <p:cNvPr id="252" name="Shape 252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3" name="Shape 253"/>
            <p:cNvSpPr/>
            <p:nvPr/>
          </p:nvSpPr>
          <p:spPr>
            <a:xfrm>
              <a:off x="913227" y="233870"/>
              <a:ext cx="2785352" cy="369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146" tIns="32146" rIns="32146" bIns="32146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rPr sz="1266"/>
                <a:t>Run subset of all automation</a:t>
              </a:r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5010402" y="2982532"/>
            <a:ext cx="1662924" cy="412771"/>
            <a:chOff x="119572" y="126447"/>
            <a:chExt cx="2365047" cy="587051"/>
          </a:xfrm>
        </p:grpSpPr>
        <p:sp>
          <p:nvSpPr>
            <p:cNvPr id="255" name="Shape 255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6" name="Shape 256"/>
            <p:cNvSpPr/>
            <p:nvPr/>
          </p:nvSpPr>
          <p:spPr>
            <a:xfrm>
              <a:off x="913227" y="233870"/>
              <a:ext cx="1571392" cy="369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146" tIns="32146" rIns="32146" bIns="32146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rPr sz="1266"/>
                <a:t>Run entire suite</a:t>
              </a:r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7248700" y="4296760"/>
            <a:ext cx="1696394" cy="412771"/>
            <a:chOff x="119572" y="126447"/>
            <a:chExt cx="2412648" cy="587051"/>
          </a:xfrm>
        </p:grpSpPr>
        <p:sp>
          <p:nvSpPr>
            <p:cNvPr id="258" name="Shape 258"/>
            <p:cNvSpPr/>
            <p:nvPr/>
          </p:nvSpPr>
          <p:spPr>
            <a:xfrm rot="2674684">
              <a:off x="119572" y="126447"/>
              <a:ext cx="600946" cy="58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19104" extrusionOk="0">
                  <a:moveTo>
                    <a:pt x="12538" y="18479"/>
                  </a:moveTo>
                  <a:lnTo>
                    <a:pt x="12538" y="18479"/>
                  </a:lnTo>
                  <a:cubicBezTo>
                    <a:pt x="7762" y="20352"/>
                    <a:pt x="2420" y="17874"/>
                    <a:pt x="605" y="12944"/>
                  </a:cubicBezTo>
                  <a:cubicBezTo>
                    <a:pt x="-1209" y="8014"/>
                    <a:pt x="1192" y="2498"/>
                    <a:pt x="5967" y="625"/>
                  </a:cubicBezTo>
                  <a:cubicBezTo>
                    <a:pt x="10743" y="-1248"/>
                    <a:pt x="16085" y="1230"/>
                    <a:pt x="17900" y="6160"/>
                  </a:cubicBezTo>
                  <a:cubicBezTo>
                    <a:pt x="18555" y="7942"/>
                    <a:pt x="18680" y="9885"/>
                    <a:pt x="18257" y="11740"/>
                  </a:cubicBezTo>
                  <a:lnTo>
                    <a:pt x="20391" y="13147"/>
                  </a:lnTo>
                  <a:lnTo>
                    <a:pt x="17049" y="14692"/>
                  </a:lnTo>
                  <a:lnTo>
                    <a:pt x="16122" y="10333"/>
                  </a:lnTo>
                  <a:lnTo>
                    <a:pt x="18257" y="11740"/>
                  </a:lnTo>
                  <a:lnTo>
                    <a:pt x="18257" y="11740"/>
                  </a:lnTo>
                  <a:cubicBezTo>
                    <a:pt x="19427" y="6606"/>
                    <a:pt x="16345" y="1465"/>
                    <a:pt x="11372" y="257"/>
                  </a:cubicBezTo>
                  <a:cubicBezTo>
                    <a:pt x="6399" y="-952"/>
                    <a:pt x="1419" y="2231"/>
                    <a:pt x="248" y="7364"/>
                  </a:cubicBezTo>
                  <a:cubicBezTo>
                    <a:pt x="-922" y="12498"/>
                    <a:pt x="2161" y="17639"/>
                    <a:pt x="7133" y="18847"/>
                  </a:cubicBezTo>
                  <a:cubicBezTo>
                    <a:pt x="8930" y="19284"/>
                    <a:pt x="10812" y="19156"/>
                    <a:pt x="12538" y="1847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9" name="Shape 259"/>
            <p:cNvSpPr/>
            <p:nvPr/>
          </p:nvSpPr>
          <p:spPr>
            <a:xfrm>
              <a:off x="913227" y="233870"/>
              <a:ext cx="1618993" cy="369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146" tIns="32146" rIns="32146" bIns="32146" numCol="1" anchor="t">
              <a:spAutoFit/>
            </a:bodyPr>
            <a:lstStyle>
              <a:lvl1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rPr sz="1266"/>
                <a:t>Run smoke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  <p:bldP spid="254" grpId="0" animBg="1" advAuto="0"/>
      <p:bldP spid="257" grpId="0" animBg="1" advAuto="0"/>
      <p:bldP spid="260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I need to keep my tests forever?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TDD - Source Management - Continuous Integr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6" y="1482328"/>
            <a:ext cx="9108282" cy="391598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276600" y="304800"/>
            <a:ext cx="5840618" cy="5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 defTabSz="1295400">
              <a:buClr>
                <a:srgbClr val="000000"/>
              </a:buClr>
              <a:defRPr sz="62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lang="en-US" sz="3200" dirty="0" smtClean="0"/>
              <a:t>According to ATDD you do…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 lvl="0">
              <a:defRPr sz="1800"/>
            </a:pPr>
            <a:r>
              <a:rPr sz="4894"/>
              <a:t>Practically, some tests are better for development than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will I know if I’m doing a good job?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2438400" y="381000"/>
            <a:ext cx="6477000" cy="79216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800" dirty="0" smtClean="0"/>
              <a:t>How will I know if I’m doing a good job?</a:t>
            </a:r>
            <a:endParaRPr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Understand your goals</a:t>
            </a:r>
          </a:p>
          <a:p>
            <a:pPr algn="ctr"/>
            <a:endParaRPr lang="en-US" dirty="0" smtClean="0"/>
          </a:p>
          <a:p>
            <a:r>
              <a:rPr lang="en-US" dirty="0" smtClean="0"/>
              <a:t>Define what success means in your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Our existences are about precise communication</a:t>
            </a:r>
            <a:r>
              <a:rPr lang="en-US" dirty="0">
                <a:solidFill>
                  <a:schemeClr val="bg1"/>
                </a:solidFill>
              </a:rPr>
              <a:t>...and communication is about feedback loops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71600" y="-25400"/>
            <a:ext cx="12420600" cy="6934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low_clap_citizen_kan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695" y="1676"/>
            <a:ext cx="9139531" cy="6854648"/>
          </a:xfrm>
          <a:prstGeom prst="rect">
            <a:avLst/>
          </a:prstGeom>
        </p:spPr>
      </p:pic>
      <p:sp>
        <p:nvSpPr>
          <p:cNvPr id="282" name="Shape 282"/>
          <p:cNvSpPr/>
          <p:nvPr/>
        </p:nvSpPr>
        <p:spPr>
          <a:xfrm>
            <a:off x="973092" y="602784"/>
            <a:ext cx="2273123" cy="60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45"/>
              <a:t>That’s all…</a:t>
            </a:r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1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bout-me-qr-cod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4181475"/>
            <a:ext cx="2540001" cy="254000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Shawn Wallace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dirty="0" smtClean="0"/>
              <a:t>Work:  </a:t>
            </a:r>
            <a:r>
              <a:rPr lang="en-US" sz="2000" dirty="0" smtClean="0">
                <a:hlinkClick r:id="rId3"/>
              </a:rPr>
              <a:t>shawn.wallace@centricconsulting.com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Twitter: @</a:t>
            </a:r>
            <a:r>
              <a:rPr lang="en-US" sz="2000" dirty="0" err="1" smtClean="0"/>
              <a:t>ShawnWallace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Blog: </a:t>
            </a:r>
            <a:r>
              <a:rPr lang="en-US" sz="2000" dirty="0" smtClean="0">
                <a:hlinkClick r:id="rId4"/>
              </a:rPr>
              <a:t>www.shawnewallace.com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http://</a:t>
            </a:r>
            <a:r>
              <a:rPr lang="en-US" sz="2000" dirty="0" err="1" smtClean="0"/>
              <a:t>www.about.me</a:t>
            </a:r>
            <a:r>
              <a:rPr lang="en-US" sz="2000" dirty="0" smtClean="0"/>
              <a:t>/</a:t>
            </a:r>
            <a:r>
              <a:rPr lang="en-US" sz="2000" dirty="0" err="1" smtClean="0"/>
              <a:t>shawnwallace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D2EAAED-4B58-4D7D-A0BD-D217DE6CBFD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DSCN3505.jpeg"/>
          <p:cNvPicPr/>
          <p:nvPr/>
        </p:nvPicPr>
        <p:blipFill>
          <a:blip r:embed="rId5">
            <a:extLst/>
          </a:blip>
          <a:srcRect l="21911" r="21968" b="155"/>
          <a:stretch>
            <a:fillRect/>
          </a:stretch>
        </p:blipFill>
        <p:spPr>
          <a:xfrm>
            <a:off x="6007100" y="1371600"/>
            <a:ext cx="2960047" cy="3949701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9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4000" y="3444276"/>
            <a:ext cx="3178969" cy="768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33">
              <a:defRPr sz="1800">
                <a:uFillTx/>
              </a:defRPr>
            </a:pPr>
            <a:r>
              <a:rPr sz="3588" dirty="0">
                <a:uFill>
                  <a:solidFill/>
                </a:uFill>
              </a:rPr>
              <a:t>Q&amp;A</a:t>
            </a:r>
          </a:p>
          <a:p>
            <a:pPr defTabSz="530333">
              <a:defRPr sz="1800">
                <a:uFillTx/>
              </a:defRPr>
            </a:pPr>
            <a:r>
              <a:rPr sz="3588" dirty="0">
                <a:uFill>
                  <a:solidFill/>
                </a:uFill>
              </a:rPr>
              <a:t>For more information...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57200" y="1600199"/>
            <a:ext cx="8229601" cy="4525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498" indent="-203498" defTabSz="667488">
              <a:spcBef>
                <a:spcPts val="281"/>
              </a:spcBef>
              <a:defRPr sz="1800">
                <a:uFillTx/>
              </a:defRPr>
            </a:pPr>
            <a:r>
              <a:rPr sz="1899" dirty="0">
                <a:uFill>
                  <a:solidFill/>
                </a:uFill>
              </a:rPr>
              <a:t>This Presentation on GitHub</a:t>
            </a:r>
          </a:p>
          <a:p>
            <a:pPr marL="404245" lvl="1" indent="-169581" defTabSz="667488">
              <a:spcBef>
                <a:spcPts val="281"/>
              </a:spcBef>
              <a:defRPr sz="1800">
                <a:uFillTx/>
              </a:defRPr>
            </a:pPr>
            <a:r>
              <a:rPr sz="1899" b="1" dirty="0">
                <a:solidFill>
                  <a:srgbClr val="C82506"/>
                </a:solidFill>
                <a:uFill>
                  <a:solidFill/>
                </a:uFill>
              </a:rPr>
              <a:t>https://github.com/shawnewallace/testing_too_much_presentation</a:t>
            </a:r>
            <a:endParaRPr sz="1488" b="1" dirty="0">
              <a:solidFill>
                <a:srgbClr val="C82506"/>
              </a:solidFill>
              <a:uFill>
                <a:solidFill/>
              </a:uFill>
            </a:endParaRPr>
          </a:p>
          <a:p>
            <a:pPr marL="159498" indent="-159498" defTabSz="667488">
              <a:spcBef>
                <a:spcPts val="281"/>
              </a:spcBef>
              <a:defRPr sz="1800">
                <a:uFillTx/>
              </a:defRPr>
            </a:pPr>
            <a:r>
              <a:rPr sz="1488" dirty="0">
                <a:uFill>
                  <a:solidFill/>
                </a:uFill>
              </a:rPr>
              <a:t>cukes.info</a:t>
            </a: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dirty="0">
                <a:uFill>
                  <a:solidFill/>
                </a:uFill>
              </a:rPr>
              <a:t>Gojko Adzic</a:t>
            </a:r>
          </a:p>
          <a:p>
            <a:pPr marL="433709" lvl="1" indent="-199045" defTabSz="667488">
              <a:spcBef>
                <a:spcPts val="281"/>
              </a:spcBef>
              <a:defRPr sz="1800">
                <a:uFillTx/>
              </a:defRPr>
            </a:pPr>
            <a:r>
              <a:rPr sz="1950" dirty="0">
                <a:uFill>
                  <a:solidFill/>
                </a:uFill>
              </a:rPr>
              <a:t>cuke4ninja.com</a:t>
            </a:r>
          </a:p>
          <a:p>
            <a:pPr marL="433709" lvl="1" indent="-199045" defTabSz="667488">
              <a:spcBef>
                <a:spcPts val="281"/>
              </a:spcBef>
              <a:defRPr sz="1800">
                <a:uFillTx/>
              </a:defRPr>
            </a:pPr>
            <a:r>
              <a:rPr sz="1950" u="sng" dirty="0">
                <a:uFill>
                  <a:solidFill/>
                </a:uFill>
              </a:rPr>
              <a:t>Specification by Example</a:t>
            </a:r>
            <a:endParaRPr sz="1950" dirty="0">
              <a:uFill>
                <a:solidFill/>
              </a:uFill>
            </a:endParaRP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2"/>
              </a:rPr>
              <a:t>https://github.com/aslakhellesoy/cucumber/wiki</a:t>
            </a:r>
            <a:endParaRPr sz="1950" dirty="0">
              <a:uFill>
                <a:solidFill/>
              </a:uFill>
            </a:endParaRP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dirty="0">
                <a:uFill>
                  <a:solidFill/>
                </a:uFill>
              </a:rPr>
              <a:t>http://groups.google.com/group/cukes</a:t>
            </a: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3"/>
              </a:rPr>
              <a:t>http://www.cheezyworld.com</a:t>
            </a:r>
            <a:endParaRPr sz="1950" dirty="0">
              <a:uFill>
                <a:solidFill/>
              </a:uFill>
            </a:endParaRP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u="sng" dirty="0">
                <a:uFill>
                  <a:solidFill/>
                </a:uFill>
              </a:rPr>
              <a:t>The Cucumber Book</a:t>
            </a:r>
            <a:r>
              <a:rPr sz="1950" dirty="0">
                <a:uFill>
                  <a:solidFill/>
                </a:uFill>
              </a:rPr>
              <a:t>, Matt Wayne, Aslak Hellesøy:  http://pragprog.com/book/hwcuc/the-cucumber-book</a:t>
            </a:r>
          </a:p>
          <a:p>
            <a:pPr marL="208997" indent="-208997" defTabSz="667488">
              <a:spcBef>
                <a:spcPts val="281"/>
              </a:spcBef>
              <a:defRPr sz="1800">
                <a:uFillTx/>
              </a:defRPr>
            </a:pPr>
            <a:r>
              <a:rPr sz="1950" u="sng" dirty="0">
                <a:uFill>
                  <a:solidFill/>
                </a:uFill>
              </a:rPr>
              <a:t>The Rspec Book</a:t>
            </a:r>
            <a:r>
              <a:rPr sz="1950" dirty="0">
                <a:uFill>
                  <a:solidFill/>
                </a:uFill>
              </a:rPr>
              <a:t>, David Chelimsky:  </a:t>
            </a:r>
            <a:r>
              <a:rPr sz="1950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4"/>
              </a:rPr>
              <a:t>http://www.pragprog.com/titles/achbd/the-rspec-book</a:t>
            </a:r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Our existences are about precise communication...and communication is about feedback loops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Acceptance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changes more </a:t>
            </a:r>
            <a:r>
              <a:rPr lang="en-US" b="1" dirty="0" smtClean="0"/>
              <a:t>efficiently</a:t>
            </a:r>
          </a:p>
          <a:p>
            <a:r>
              <a:rPr lang="en-US" dirty="0" smtClean="0"/>
              <a:t>Shortened </a:t>
            </a:r>
            <a:r>
              <a:rPr lang="en-US" b="1" dirty="0" smtClean="0"/>
              <a:t>feedback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Higher product </a:t>
            </a:r>
            <a:r>
              <a:rPr lang="en-US" b="1" dirty="0" smtClean="0"/>
              <a:t>quality</a:t>
            </a:r>
          </a:p>
          <a:p>
            <a:r>
              <a:rPr lang="en-US" dirty="0" smtClean="0"/>
              <a:t>Less </a:t>
            </a:r>
            <a:r>
              <a:rPr lang="en-US" b="1" dirty="0" smtClean="0"/>
              <a:t>rework</a:t>
            </a:r>
          </a:p>
          <a:p>
            <a:r>
              <a:rPr lang="en-US" dirty="0" smtClean="0"/>
              <a:t>Better work alignment to </a:t>
            </a:r>
            <a:r>
              <a:rPr lang="en-US" b="1" dirty="0" smtClean="0"/>
              <a:t>priority</a:t>
            </a:r>
          </a:p>
          <a:p>
            <a:r>
              <a:rPr lang="en-US" dirty="0" smtClean="0"/>
              <a:t>Makes systems easier to </a:t>
            </a:r>
            <a:r>
              <a:rPr lang="en-US" b="1" dirty="0" smtClean="0"/>
              <a:t>change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Acceptance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changes more efficiently</a:t>
            </a:r>
          </a:p>
          <a:p>
            <a:r>
              <a:rPr lang="en-US" dirty="0" smtClean="0"/>
              <a:t>Shortened feedback loop</a:t>
            </a:r>
          </a:p>
          <a:p>
            <a:r>
              <a:rPr lang="en-US" dirty="0" smtClean="0"/>
              <a:t>Higher product quality</a:t>
            </a:r>
          </a:p>
          <a:p>
            <a:r>
              <a:rPr lang="en-US" dirty="0" smtClean="0"/>
              <a:t>Less rework</a:t>
            </a:r>
          </a:p>
          <a:p>
            <a:r>
              <a:rPr lang="en-US" dirty="0" smtClean="0"/>
              <a:t>Better work alignment to priority</a:t>
            </a:r>
          </a:p>
          <a:p>
            <a:r>
              <a:rPr lang="en-US" b="1" dirty="0" smtClean="0"/>
              <a:t>Makes systems easier to change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78389F-E0C2-47A7-9A8F-DCAC0F948EA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4800"/>
            <a:ext cx="741062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the process…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22-23 Oct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Joint Technical Communities Conference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EE79-3D84-470A-9F5B-01406B17133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751</Words>
  <Application>Microsoft Macintosh PowerPoint</Application>
  <PresentationFormat>On-screen Show (4:3)</PresentationFormat>
  <Paragraphs>177</Paragraphs>
  <Slides>43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Avenir Book</vt:lpstr>
      <vt:lpstr>Calibri</vt:lpstr>
      <vt:lpstr>Helvetica</vt:lpstr>
      <vt:lpstr>Helvetica Light</vt:lpstr>
      <vt:lpstr>Helvetica-Bold</vt:lpstr>
      <vt:lpstr>Helvetica-Light</vt:lpstr>
      <vt:lpstr>Office Theme</vt:lpstr>
      <vt:lpstr>STOP! You’re automating too much! (and other tales from the field)</vt:lpstr>
      <vt:lpstr>PowerPoint Presentation</vt:lpstr>
      <vt:lpstr>Why is test automation a good idea?</vt:lpstr>
      <vt:lpstr>PowerPoint Presentation</vt:lpstr>
      <vt:lpstr>PowerPoint Presentation</vt:lpstr>
      <vt:lpstr>Why Acceptance Test Automation</vt:lpstr>
      <vt:lpstr>Why Acceptance Test Automation</vt:lpstr>
      <vt:lpstr>PowerPoint Presentation</vt:lpstr>
      <vt:lpstr>Part of the process…</vt:lpstr>
      <vt:lpstr>Can my team benefit?</vt:lpstr>
      <vt:lpstr>Can my team benefit?</vt:lpstr>
      <vt:lpstr>PowerPoint Presentation</vt:lpstr>
      <vt:lpstr>How do I get started?</vt:lpstr>
      <vt:lpstr>How do I get started?</vt:lpstr>
      <vt:lpstr>What should I automate?</vt:lpstr>
      <vt:lpstr>What should I automate?</vt:lpstr>
      <vt:lpstr>PowerPoint Presentation</vt:lpstr>
      <vt:lpstr>What should I automate?</vt:lpstr>
      <vt:lpstr>Where does automation fit in with our process?</vt:lpstr>
      <vt:lpstr>Where does automation fit in with our process?</vt:lpstr>
      <vt:lpstr>What solution and architectural dependencies am I driving?</vt:lpstr>
      <vt:lpstr>What technical changes am I driving?</vt:lpstr>
      <vt:lpstr>Case study in pain</vt:lpstr>
      <vt:lpstr>PowerPoint Presentation</vt:lpstr>
      <vt:lpstr>Case study in pain</vt:lpstr>
      <vt:lpstr>PowerPoint Presentation</vt:lpstr>
      <vt:lpstr>PowerPoint Presentation</vt:lpstr>
      <vt:lpstr>How will I run my tests?</vt:lpstr>
      <vt:lpstr>PowerPoint Presentation</vt:lpstr>
      <vt:lpstr>PowerPoint Presentation</vt:lpstr>
      <vt:lpstr>What do I do with all of the data?</vt:lpstr>
      <vt:lpstr>PowerPoint Presentation</vt:lpstr>
      <vt:lpstr>Do I always need to run all of my tests?</vt:lpstr>
      <vt:lpstr>PowerPoint Presentation</vt:lpstr>
      <vt:lpstr>Do I need to keep my tests forever?</vt:lpstr>
      <vt:lpstr>PowerPoint Presentation</vt:lpstr>
      <vt:lpstr>Practically, some tests are better for development than for regression</vt:lpstr>
      <vt:lpstr>How will I know if I’m doing a good job?</vt:lpstr>
      <vt:lpstr>How will I know if I’m doing a good job?</vt:lpstr>
      <vt:lpstr>PowerPoint Presentation</vt:lpstr>
      <vt:lpstr>PowerPoint Presentation</vt:lpstr>
      <vt:lpstr>Shawn Wallace</vt:lpstr>
      <vt:lpstr>Q&amp;A For more information...</vt:lpstr>
    </vt:vector>
  </TitlesOfParts>
  <Company>Baxter Healthcare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Shauna Franklin</dc:creator>
  <cp:lastModifiedBy>Shawn Wallace</cp:lastModifiedBy>
  <cp:revision>38</cp:revision>
  <dcterms:created xsi:type="dcterms:W3CDTF">2010-10-18T18:13:47Z</dcterms:created>
  <dcterms:modified xsi:type="dcterms:W3CDTF">2015-08-25T19:01:17Z</dcterms:modified>
</cp:coreProperties>
</file>